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d12913606ce4130" /><Relationship Type="http://schemas.openxmlformats.org/officeDocument/2006/relationships/extended-properties" Target="/docProps/app.xml" Id="R8ad84e8231d2495d" /><Relationship Type="http://schemas.openxmlformats.org/officeDocument/2006/relationships/officeDocument" Target="/ppt/presentation.xml" Id="R1c404294d77845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f413bed4324a49"/>
  </p:sldMasterIdLst>
  <p:notesMasterIdLst>
    <p:notesMasterId xmlns:r="http://schemas.openxmlformats.org/officeDocument/2006/relationships" r:id="Ra8abf9077b7e4832"/>
  </p:notesMasterIdLst>
  <p:sldIdLst>
    <p:sldId xmlns:r="http://schemas.openxmlformats.org/officeDocument/2006/relationships" id="256" r:id="R17ede214ca3d4386"/>
    <p:sldId xmlns:r="http://schemas.openxmlformats.org/officeDocument/2006/relationships" id="257" r:id="R47133906f78241b6"/>
    <p:sldId xmlns:r="http://schemas.openxmlformats.org/officeDocument/2006/relationships" id="258" r:id="Re5ac10976ae2433d"/>
    <p:sldId xmlns:r="http://schemas.openxmlformats.org/officeDocument/2006/relationships" id="259" r:id="Rda375d0f021e4355"/>
    <p:sldId xmlns:r="http://schemas.openxmlformats.org/officeDocument/2006/relationships" id="260" r:id="Ra587fe53e328421d"/>
    <p:sldId xmlns:r="http://schemas.openxmlformats.org/officeDocument/2006/relationships" id="261" r:id="R8b5680a53d5f4437"/>
    <p:sldId xmlns:r="http://schemas.openxmlformats.org/officeDocument/2006/relationships" id="262" r:id="Re9816587602c4271"/>
    <p:sldId xmlns:r="http://schemas.openxmlformats.org/officeDocument/2006/relationships" id="263" r:id="R3bc0763a720442fc"/>
    <p:sldId xmlns:r="http://schemas.openxmlformats.org/officeDocument/2006/relationships" id="264" r:id="R4345980eff0b4081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d6097f1ca2e41c9" /><Relationship Type="http://schemas.openxmlformats.org/officeDocument/2006/relationships/slideMaster" Target="/ppt/slideMasters/slideMaster1.xml" Id="Ra4f413bed4324a49" /><Relationship Type="http://schemas.openxmlformats.org/officeDocument/2006/relationships/notesMaster" Target="/ppt/notesMasters/notesMaster1.xml" Id="Ra8abf9077b7e4832" /><Relationship Type="http://schemas.openxmlformats.org/officeDocument/2006/relationships/presProps" Target="/ppt/presProps.xml" Id="R1b3c9769a00a4289" /><Relationship Type="http://schemas.openxmlformats.org/officeDocument/2006/relationships/tableStyles" Target="/ppt/tableStyles.xml" Id="R71557c700bc74408" /><Relationship Type="http://schemas.openxmlformats.org/officeDocument/2006/relationships/slide" Target="/ppt/slides/slide1.xml" Id="R17ede214ca3d4386" /><Relationship Type="http://schemas.openxmlformats.org/officeDocument/2006/relationships/slide" Target="/ppt/slides/slide2.xml" Id="R47133906f78241b6" /><Relationship Type="http://schemas.openxmlformats.org/officeDocument/2006/relationships/slide" Target="/ppt/slides/slide3.xml" Id="Re5ac10976ae2433d" /><Relationship Type="http://schemas.openxmlformats.org/officeDocument/2006/relationships/slide" Target="/ppt/slides/slide4.xml" Id="Rda375d0f021e4355" /><Relationship Type="http://schemas.openxmlformats.org/officeDocument/2006/relationships/slide" Target="/ppt/slides/slide5.xml" Id="Ra587fe53e328421d" /><Relationship Type="http://schemas.openxmlformats.org/officeDocument/2006/relationships/slide" Target="/ppt/slides/slide6.xml" Id="R8b5680a53d5f4437" /><Relationship Type="http://schemas.openxmlformats.org/officeDocument/2006/relationships/slide" Target="/ppt/slides/slide7.xml" Id="Re9816587602c4271" /><Relationship Type="http://schemas.openxmlformats.org/officeDocument/2006/relationships/slide" Target="/ppt/slides/slide8.xml" Id="R3bc0763a720442fc" /><Relationship Type="http://schemas.openxmlformats.org/officeDocument/2006/relationships/slide" Target="/ppt/slides/slide9.xml" Id="R4345980eff0b408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c73555aa8f24e3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75a8bbe01dc42b6" /><Relationship Type="http://schemas.openxmlformats.org/officeDocument/2006/relationships/notesMaster" Target="/ppt/notesMasters/notesMaster1.xml" Id="R786bd592b8fb410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a0a9cc8324b46cc" /><Relationship Type="http://schemas.openxmlformats.org/officeDocument/2006/relationships/notesMaster" Target="/ppt/notesMasters/notesMaster1.xml" Id="R79001987bab747f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a7baaa2dc124f46" /><Relationship Type="http://schemas.openxmlformats.org/officeDocument/2006/relationships/notesMaster" Target="/ppt/notesMasters/notesMaster1.xml" Id="R7800f5f60d60465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bafe2196c7a45eb" /><Relationship Type="http://schemas.openxmlformats.org/officeDocument/2006/relationships/notesMaster" Target="/ppt/notesMasters/notesMaster1.xml" Id="Re26e8cc87ab04d9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e4498e1ab4b4f8d" /><Relationship Type="http://schemas.openxmlformats.org/officeDocument/2006/relationships/notesMaster" Target="/ppt/notesMasters/notesMaster1.xml" Id="R2c45ce0aa46c4bf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ebcf530b6ff4eb0" /><Relationship Type="http://schemas.openxmlformats.org/officeDocument/2006/relationships/notesMaster" Target="/ppt/notesMasters/notesMaster1.xml" Id="R824878c6f9064a1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6becc52a90d401a" /><Relationship Type="http://schemas.openxmlformats.org/officeDocument/2006/relationships/notesMaster" Target="/ppt/notesMasters/notesMaster1.xml" Id="R138749a242b14d7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eaad8267d414c04" /><Relationship Type="http://schemas.openxmlformats.org/officeDocument/2006/relationships/notesMaster" Target="/ppt/notesMasters/notesMaster1.xml" Id="Rbeaa7dafdc90450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8559fa6bbb24c2f" /><Relationship Type="http://schemas.openxmlformats.org/officeDocument/2006/relationships/notesMaster" Target="/ppt/notesMasters/notesMaster1.xml" Id="Rf91dbde8e752475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3059e38f12407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d31580274694c9c" /><Relationship Type="http://schemas.openxmlformats.org/officeDocument/2006/relationships/slideLayout" Target="/ppt/slideLayouts/slideLayout1.xml" Id="R9f8763f31a78465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8763f31a78465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4a9c59dcf4318" /><Relationship Type="http://schemas.openxmlformats.org/officeDocument/2006/relationships/image" Target="/ppt/media/image.png" Id="R687e4b34e4734dab" /><Relationship Type="http://schemas.openxmlformats.org/officeDocument/2006/relationships/image" Target="/ppt/media/image2.png" Id="R3ecbf3629a854248" /><Relationship Type="http://schemas.openxmlformats.org/officeDocument/2006/relationships/notesSlide" Target="/ppt/notesSlides/notesSlide1.xml" Id="Rfffbf06085824b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2f1aef6304735" /><Relationship Type="http://schemas.openxmlformats.org/officeDocument/2006/relationships/image" Target="/ppt/media/image3.png" Id="R76572656d0354ca5" /><Relationship Type="http://schemas.openxmlformats.org/officeDocument/2006/relationships/notesSlide" Target="/ppt/notesSlides/notesSlide2.xml" Id="R618b205f0ae746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6d083e17a4132" /><Relationship Type="http://schemas.openxmlformats.org/officeDocument/2006/relationships/image" Target="/ppt/media/image4.png" Id="R93ff22a3751e4e4a" /><Relationship Type="http://schemas.openxmlformats.org/officeDocument/2006/relationships/image" Target="/ppt/media/image.jpeg" Id="R72fb086212cc4cd9" /><Relationship Type="http://schemas.openxmlformats.org/officeDocument/2006/relationships/image" Target="/ppt/media/image2.jpeg" Id="R3ce7a00beb56434f" /><Relationship Type="http://schemas.openxmlformats.org/officeDocument/2006/relationships/image" Target="/ppt/media/image3.jpeg" Id="R1889fa1ca4ca453d" /><Relationship Type="http://schemas.openxmlformats.org/officeDocument/2006/relationships/image" Target="/ppt/media/image5.png" Id="R0341eed0fdfa46c0" /><Relationship Type="http://schemas.openxmlformats.org/officeDocument/2006/relationships/notesSlide" Target="/ppt/notesSlides/notesSlide3.xml" Id="R1714ada9b86841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caeaa3c9a4162" /><Relationship Type="http://schemas.openxmlformats.org/officeDocument/2006/relationships/image" Target="/ppt/media/image6.png" Id="R832d7526d3f34aae" /><Relationship Type="http://schemas.openxmlformats.org/officeDocument/2006/relationships/notesSlide" Target="/ppt/notesSlides/notesSlide4.xml" Id="R4783ca4fc2d740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6ce9802644280" /><Relationship Type="http://schemas.openxmlformats.org/officeDocument/2006/relationships/image" Target="/ppt/media/image7.png" Id="Rafa606daa7b542b6" /><Relationship Type="http://schemas.openxmlformats.org/officeDocument/2006/relationships/notesSlide" Target="/ppt/notesSlides/notesSlide5.xml" Id="Rd08258ceeb2743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3ebe8cb28483b" /><Relationship Type="http://schemas.openxmlformats.org/officeDocument/2006/relationships/image" Target="/ppt/media/image8.png" Id="R06ecd2692759427a" /><Relationship Type="http://schemas.openxmlformats.org/officeDocument/2006/relationships/notesSlide" Target="/ppt/notesSlides/notesSlide6.xml" Id="Rd85978f1127c46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143e8caf141b1" /><Relationship Type="http://schemas.openxmlformats.org/officeDocument/2006/relationships/image" Target="/ppt/media/image9.png" Id="Rbf2a7c56149141de" /><Relationship Type="http://schemas.openxmlformats.org/officeDocument/2006/relationships/notesSlide" Target="/ppt/notesSlides/notesSlide7.xml" Id="Ra0fe20bda46e49a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746f7b7724522" /><Relationship Type="http://schemas.openxmlformats.org/officeDocument/2006/relationships/image" Target="/ppt/media/image10.png" Id="R93d374edc8204d4b" /><Relationship Type="http://schemas.openxmlformats.org/officeDocument/2006/relationships/image" Target="/ppt/media/image11.png" Id="R5a6eba93f7f64a72" /><Relationship Type="http://schemas.openxmlformats.org/officeDocument/2006/relationships/image" Target="/ppt/media/image12.png" Id="Rad6aa2612f4e4147" /><Relationship Type="http://schemas.openxmlformats.org/officeDocument/2006/relationships/notesSlide" Target="/ppt/notesSlides/notesSlide8.xml" Id="R2516f7ba06a34d6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6aef4efa44337" /><Relationship Type="http://schemas.openxmlformats.org/officeDocument/2006/relationships/image" Target="/ppt/media/image13.png" Id="R8ffde20e9c5f4d69" /><Relationship Type="http://schemas.openxmlformats.org/officeDocument/2006/relationships/notesSlide" Target="/ppt/notesSlides/notesSlide9.xml" Id="Rbdfde4c20cc94ee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8F1D2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2D3730C-7E9A-4A58-B8A7-5AC0355DF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485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11F2A"/>
          </a:solidFill>
          <a:ln xmlns:a="http://schemas.openxmlformats.org/drawingml/2006/main" w="0">
            <a:solidFill>
              <a:srgbClr val="B11F2A"/>
            </a:solidFill>
            <a:prstDash val="solid"/>
          </a:ln>
        </p:spPr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87e4b34e4734dab"/>
          <a:stretch xmlns:a="http://schemas.openxmlformats.org/drawingml/2006/main"/>
        </p:blipFill>
        <p:spPr>
          <a:xfrm xmlns:a="http://schemas.openxmlformats.org/drawingml/2006/main">
            <a:off x="8888696" y="266700"/>
            <a:ext cx="2339408" cy="78105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5B6FA9B-ECFB-4415-902F-2B541DF85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657350"/>
            <a:ext cx="5524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F0C24D"/>
                </a:solidFill>
              </a:defRPr>
            </a:pPr>
            <a:r>
              <a:rPr sz="3150" b="1">
                <a:solidFill>
                  <a:srgbClr val="F0C24D"/>
                </a:solidFill>
              </a:rPr>
              <a:t>涉密安全无纸化会议系统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E6BE1E5-66B6-4E87-8554-606C80F7D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00300"/>
            <a:ext cx="590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FFFFFF"/>
                </a:solidFill>
              </a:defRPr>
            </a:pPr>
            <a:r>
              <a:rPr sz="1500">
                <a:solidFill>
                  <a:srgbClr val="FFFFFF"/>
                </a:solidFill>
              </a:rPr>
              <a:t>面向涉密会议场景的离线会议资料分发、终端管控与会后清除一体化方案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AD5091E-E81A-4D01-BFD3-AD5646B39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004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F6E3B7"/>
                </a:solidFill>
              </a:defRPr>
            </a:pPr>
            <a:r>
              <a:rPr sz="1350">
                <a:solidFill>
                  <a:srgbClr val="F6E3B7"/>
                </a:solidFill>
              </a:rPr>
              <a:t>• 一台国产终端电脑配合充电柜与 USB 集线器，集中管理多台国产平板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6577987-5189-436D-8724-20E488F89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385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F6E3B7"/>
                </a:solidFill>
              </a:defRPr>
            </a:pPr>
            <a:r>
              <a:rPr sz="1350">
                <a:solidFill>
                  <a:srgbClr val="F6E3B7"/>
                </a:solidFill>
              </a:rPr>
              <a:t>• 支持创建会议、批量上传资料、统一下发、离线阅读、会后定时清除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AF241C8-1950-4F8E-837B-B9D5D2177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0767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F6E3B7"/>
                </a:solidFill>
              </a:defRPr>
            </a:pPr>
            <a:r>
              <a:rPr sz="1350">
                <a:solidFill>
                  <a:srgbClr val="F6E3B7"/>
                </a:solidFill>
              </a:rPr>
              <a:t>• 适配涉密场景，强化离线可用、设备集中保管、资料闭环控制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ecbf3629a854248"/>
          <a:stretch xmlns:a="http://schemas.openxmlformats.org/drawingml/2006/main"/>
        </p:blipFill>
        <p:spPr>
          <a:xfrm xmlns:a="http://schemas.openxmlformats.org/drawingml/2006/main">
            <a:off x="7505700" y="1691715"/>
            <a:ext cx="3486150" cy="3398369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85619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11F2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C6C03AB-0302-46F8-8804-ED8300CF4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95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F0C24D"/>
                </a:solidFill>
              </a:defRPr>
            </a:pPr>
            <a:r>
              <a:rPr sz="2100" b="1">
                <a:solidFill>
                  <a:srgbClr val="F0C24D"/>
                </a:solidFill>
              </a:rPr>
              <a:t>政策背景推动会议系统升级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77CE8C1-0F41-4BF6-9292-50FB8D434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F7E3B1"/>
                </a:solidFill>
              </a:defRPr>
            </a:pPr>
            <a:r>
              <a:rPr sz="1200">
                <a:solidFill>
                  <a:srgbClr val="F7E3B1"/>
                </a:solidFill>
              </a:rPr>
              <a:t>国产化适配、绿色办公和保密合规，正在共同塑造涉密会议建设方向。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6572656d0354ca5"/>
          <a:stretch xmlns:a="http://schemas.openxmlformats.org/drawingml/2006/main"/>
        </p:blipFill>
        <p:spPr>
          <a:xfrm xmlns:a="http://schemas.openxmlformats.org/drawingml/2006/main">
            <a:off x="9639300" y="259822"/>
            <a:ext cx="1981200" cy="661456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13CE7AC-0DC9-4CD7-B596-7B62AF9C5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562100"/>
            <a:ext cx="2495550" cy="3886200"/>
          </a:xfrm>
          <a:prstGeom xmlns:a="http://schemas.openxmlformats.org/drawingml/2006/main" prst="roundRect">
            <a:avLst>
              <a:gd name="adj" fmla="val 6107"/>
            </a:avLst>
          </a:prstGeom>
          <a:solidFill xmlns:a="http://schemas.openxmlformats.org/drawingml/2006/main">
            <a:srgbClr val="171313"/>
          </a:solidFill>
          <a:ln xmlns:a="http://schemas.openxmlformats.org/drawingml/2006/main" w="9525">
            <a:solidFill>
              <a:srgbClr val="171313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371BC15-5A32-4EBA-A377-CDA133ABF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1885950"/>
            <a:ext cx="781050" cy="781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EA4F4"/>
          </a:solidFill>
          <a:ln xmlns:a="http://schemas.openxmlformats.org/drawingml/2006/main" w="0">
            <a:solidFill>
              <a:srgbClr val="3EA4F4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2A979CC-1EF7-4BAD-9397-3C853C875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3048000"/>
            <a:ext cx="1885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自主可控建设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0C5CF22-A6DB-4CBB-B057-7F655815D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95700"/>
            <a:ext cx="20002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FFFFFF"/>
                </a:solidFill>
              </a:defRPr>
            </a:pPr>
            <a:r>
              <a:rPr sz="1350">
                <a:solidFill>
                  <a:srgbClr val="FFFFFF"/>
                </a:solidFill>
              </a:rPr>
              <a:t>政企重点场景持续推进国产软硬件适配，终端、操作系统、办公组件和会议资料流转能力，正从“能用”转向“可控、可替代、可持续运维”。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F5FBB2D-CA82-4117-8001-84A4468D5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1562100"/>
            <a:ext cx="2495550" cy="3886200"/>
          </a:xfrm>
          <a:prstGeom xmlns:a="http://schemas.openxmlformats.org/drawingml/2006/main" prst="roundRect">
            <a:avLst>
              <a:gd name="adj" fmla="val 6107"/>
            </a:avLst>
          </a:prstGeom>
          <a:solidFill xmlns:a="http://schemas.openxmlformats.org/drawingml/2006/main">
            <a:srgbClr val="171313"/>
          </a:solidFill>
          <a:ln xmlns:a="http://schemas.openxmlformats.org/drawingml/2006/main" w="9525">
            <a:solidFill>
              <a:srgbClr val="17131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1868801-4706-4CFC-8EE5-63E2A493A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1885950"/>
            <a:ext cx="781050" cy="781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7C86A"/>
          </a:solidFill>
          <a:ln xmlns:a="http://schemas.openxmlformats.org/drawingml/2006/main" w="0">
            <a:solidFill>
              <a:srgbClr val="47C86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1D2D014-5491-4EE6-90BE-FF772AB4D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048000"/>
            <a:ext cx="1885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绿色低碳办公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46AD462-2EDF-46AE-BE72-F268B2348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3695700"/>
            <a:ext cx="20002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FFFFFF"/>
                </a:solidFill>
              </a:defRPr>
            </a:pPr>
            <a:r>
              <a:rPr sz="1350">
                <a:solidFill>
                  <a:srgbClr val="FFFFFF"/>
                </a:solidFill>
              </a:rPr>
              <a:t>节约型机关与绿色办公持续推进，会议资料电子化、集中分发和重复利用，可以降低打印、装订、分发和回收的人力与物料消耗。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BD34E1C-9E0A-4959-A95A-6410858C6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1562100"/>
            <a:ext cx="2495550" cy="3886200"/>
          </a:xfrm>
          <a:prstGeom xmlns:a="http://schemas.openxmlformats.org/drawingml/2006/main" prst="roundRect">
            <a:avLst>
              <a:gd name="adj" fmla="val 6107"/>
            </a:avLst>
          </a:prstGeom>
          <a:solidFill xmlns:a="http://schemas.openxmlformats.org/drawingml/2006/main">
            <a:srgbClr val="171313"/>
          </a:solidFill>
          <a:ln xmlns:a="http://schemas.openxmlformats.org/drawingml/2006/main" w="9525">
            <a:solidFill>
              <a:srgbClr val="17131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80ADE7E-AFE0-408D-84CB-F4FCFAB6D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1885950"/>
            <a:ext cx="781050" cy="781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85656"/>
          </a:solidFill>
          <a:ln xmlns:a="http://schemas.openxmlformats.org/drawingml/2006/main" w="0">
            <a:solidFill>
              <a:srgbClr val="F8565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DF8B351-A1B8-4EDE-A470-B86F5D77F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048000"/>
            <a:ext cx="1885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保密合规要求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7C29D1D-C17C-4407-8C55-7674C0018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2350" y="3695700"/>
            <a:ext cx="20002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FFFFFF"/>
                </a:solidFill>
              </a:defRPr>
            </a:pPr>
            <a:r>
              <a:rPr sz="1350">
                <a:solidFill>
                  <a:srgbClr val="FFFFFF"/>
                </a:solidFill>
              </a:rPr>
              <a:t>涉密会议更强调资料闭环管理，要求会前可控下发、会中离线使用、会后及时清除，尽量减少纸质流转和资料遗留带来的风险。</a:t>
            </a:r>
          </a:p>
        </p:txBody>
      </p:sp>
    </p:spTree>
    <p:extLst>
      <p:ext uri="{BB962C8B-B14F-4D97-AF65-F5344CB8AC3E}">
        <p14:creationId xmlns:p14="http://schemas.microsoft.com/office/powerpoint/2010/main" val="49565368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7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817DDA2-315C-4B8D-B57C-EB2AA3CEB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7620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B11F2A"/>
                </a:solidFill>
              </a:defRPr>
            </a:pPr>
            <a:r>
              <a:rPr sz="2100" b="1">
                <a:solidFill>
                  <a:srgbClr val="B11F2A"/>
                </a:solidFill>
              </a:rPr>
              <a:t>硬件组成采用集中保管与集中分发架构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FCBB9B6-15BD-43CE-8A68-AFA731803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19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6B5D56"/>
                </a:solidFill>
              </a:defRPr>
            </a:pPr>
            <a:r>
              <a:rPr sz="1200">
                <a:solidFill>
                  <a:srgbClr val="6B5D56"/>
                </a:solidFill>
              </a:rPr>
              <a:t>典型方案由充电柜、USB 集线器、国产终端电脑和国产平板组成，参数可按项目规模调整。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ff22a3751e4e4a"/>
          <a:stretch xmlns:a="http://schemas.openxmlformats.org/drawingml/2006/main"/>
        </p:blipFill>
        <p:spPr>
          <a:xfrm xmlns:a="http://schemas.openxmlformats.org/drawingml/2006/main">
            <a:off x="9639300" y="259822"/>
            <a:ext cx="1981200" cy="661456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2AD789E-6341-4723-A4C0-BCD0E3B5D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371600"/>
            <a:ext cx="2628900" cy="2305050"/>
          </a:xfrm>
          <a:prstGeom xmlns:a="http://schemas.openxmlformats.org/drawingml/2006/main" prst="roundRect">
            <a:avLst>
              <a:gd name="adj" fmla="val 6612"/>
            </a:avLst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E8D7C5"/>
            </a:solidFill>
            <a:prstDash val="solid"/>
          </a:ln>
        </p:spPr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2fb086212cc4cd9"/>
          <a:stretch xmlns:a="http://schemas.openxmlformats.org/drawingml/2006/main"/>
        </p:blipFill>
        <p:spPr>
          <a:xfrm xmlns:a="http://schemas.openxmlformats.org/drawingml/2006/main">
            <a:off x="1197101" y="1581150"/>
            <a:ext cx="1491997" cy="171450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B8A6802-87FB-4B82-8C9E-7C4BA3A86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33375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B11F2A"/>
                </a:solidFill>
              </a:defRPr>
            </a:pPr>
            <a:r>
              <a:rPr sz="1350" b="1">
                <a:solidFill>
                  <a:srgbClr val="B11F2A"/>
                </a:solidFill>
              </a:rPr>
              <a:t>充电柜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3D47754-0D95-4A55-9989-3F6881B6A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60045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3B302C"/>
                </a:solidFill>
              </a:defRPr>
            </a:pPr>
            <a:r>
              <a:rPr sz="1050">
                <a:solidFill>
                  <a:srgbClr val="3B302C"/>
                </a:solidFill>
              </a:rPr>
              <a:t>全封闭防盗结构，机械锁加滚轮，内置隔板与集线器，可集中充电与分发。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6781656-C89B-4659-8E72-5D75E1A17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1371600"/>
            <a:ext cx="2628900" cy="2305050"/>
          </a:xfrm>
          <a:prstGeom xmlns:a="http://schemas.openxmlformats.org/drawingml/2006/main" prst="roundRect">
            <a:avLst>
              <a:gd name="adj" fmla="val 6612"/>
            </a:avLst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E8D7C5"/>
            </a:solidFill>
            <a:prstDash val="solid"/>
          </a:ln>
        </p:spPr>
      </p:sp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ce7a00beb56434f"/>
          <a:stretch xmlns:a="http://schemas.openxmlformats.org/drawingml/2006/main"/>
        </p:blipFill>
        <p:spPr>
          <a:xfrm xmlns:a="http://schemas.openxmlformats.org/drawingml/2006/main">
            <a:off x="4095750" y="1713528"/>
            <a:ext cx="1200150" cy="1487844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EBF2264-D7B4-4601-8F18-599CB7747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333375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B11F2A"/>
                </a:solidFill>
              </a:defRPr>
            </a:pPr>
            <a:r>
              <a:rPr sz="1350" b="1">
                <a:solidFill>
                  <a:srgbClr val="B11F2A"/>
                </a:solidFill>
              </a:rPr>
              <a:t>20口USB集线器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A49DCFD-35FA-49D4-BDCA-68E5297B4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360045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3B302C"/>
                </a:solidFill>
              </a:defRPr>
            </a:pPr>
            <a:r>
              <a:rPr sz="1050">
                <a:solidFill>
                  <a:srgbClr val="3B302C"/>
                </a:solidFill>
              </a:rPr>
              <a:t>20口集中接入，可并行连接多台平板，兼顾数据同步与充电管理。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FFDCF6D-F71B-4434-8E01-7F8CF4A1A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1371600"/>
            <a:ext cx="2628900" cy="2305050"/>
          </a:xfrm>
          <a:prstGeom xmlns:a="http://schemas.openxmlformats.org/drawingml/2006/main" prst="roundRect">
            <a:avLst>
              <a:gd name="adj" fmla="val 6612"/>
            </a:avLst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E8D7C5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889fa1ca4ca453d"/>
          <a:stretch xmlns:a="http://schemas.openxmlformats.org/drawingml/2006/main"/>
        </p:blipFill>
        <p:spPr>
          <a:xfrm xmlns:a="http://schemas.openxmlformats.org/drawingml/2006/main">
            <a:off x="6617184" y="1562100"/>
            <a:ext cx="1700832" cy="1695450"/>
          </a:xfrm>
          <a:prstGeom xmlns:a="http://schemas.openxmlformats.org/drawingml/2006/main" prst="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B6DB187-9A09-4307-A6FD-8DC80B804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33375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B11F2A"/>
                </a:solidFill>
              </a:defRPr>
            </a:pPr>
            <a:r>
              <a:rPr sz="1350" b="1">
                <a:solidFill>
                  <a:srgbClr val="B11F2A"/>
                </a:solidFill>
              </a:rPr>
              <a:t>国产终端电脑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918DFE3-DD05-486C-8FA8-8D3F27D4D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60045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3B302C"/>
                </a:solidFill>
              </a:defRPr>
            </a:pPr>
            <a:r>
              <a:rPr sz="1050">
                <a:solidFill>
                  <a:srgbClr val="3B302C"/>
                </a:solidFill>
              </a:rPr>
              <a:t>建议适配统信 UOS / 麒麟等国产系统，承担会议创建、分发、回收和设备管理。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9711337-EF6F-4529-94B1-C349D0069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1371600"/>
            <a:ext cx="2628900" cy="2305050"/>
          </a:xfrm>
          <a:prstGeom xmlns:a="http://schemas.openxmlformats.org/drawingml/2006/main" prst="roundRect">
            <a:avLst>
              <a:gd name="adj" fmla="val 6612"/>
            </a:avLst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E8D7C5"/>
            </a:solidFill>
            <a:prstDash val="solid"/>
          </a:ln>
        </p:spPr>
      </p:sp>
      <p:pic>
        <p:nvPicPr>
          <p:cNvPr id="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341eed0fdfa46c0"/>
          <a:stretch xmlns:a="http://schemas.openxmlformats.org/drawingml/2006/main"/>
        </p:blipFill>
        <p:spPr>
          <a:xfrm xmlns:a="http://schemas.openxmlformats.org/drawingml/2006/main">
            <a:off x="9428625" y="1619250"/>
            <a:ext cx="1602449" cy="1562100"/>
          </a:xfrm>
          <a:prstGeom xmlns:a="http://schemas.openxmlformats.org/drawingml/2006/main" prst="rect">
            <a:avLst/>
          </a:prstGeom>
        </p:spPr>
      </p:pic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F5BC329-16F2-4DA0-AE8C-080819463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33375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B11F2A"/>
                </a:solidFill>
              </a:defRPr>
            </a:pPr>
            <a:r>
              <a:rPr sz="1350" b="1">
                <a:solidFill>
                  <a:srgbClr val="B11F2A"/>
                </a:solidFill>
              </a:rPr>
              <a:t>国产平板终端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CA1090F-DFEA-4931-AA96-0FFF27517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60045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3B302C"/>
                </a:solidFill>
              </a:defRPr>
            </a:pPr>
            <a:r>
              <a:rPr sz="1050">
                <a:solidFill>
                  <a:srgbClr val="3B302C"/>
                </a:solidFill>
              </a:rPr>
              <a:t>作为会议阅读终端，支持多级目录、离线阅读、自动下载与会议资料统一展示。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C9CFF30-6948-495E-AA06-D78270429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10050"/>
            <a:ext cx="10858500" cy="1943100"/>
          </a:xfrm>
          <a:prstGeom xmlns:a="http://schemas.openxmlformats.org/drawingml/2006/main" prst="roundRect">
            <a:avLst>
              <a:gd name="adj" fmla="val 7843"/>
            </a:avLst>
          </a:prstGeom>
          <a:solidFill xmlns:a="http://schemas.openxmlformats.org/drawingml/2006/main">
            <a:srgbClr val="8F1D25"/>
          </a:solidFill>
          <a:ln xmlns:a="http://schemas.openxmlformats.org/drawingml/2006/main" w="9525">
            <a:solidFill>
              <a:srgbClr val="8F1D25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B10BF9A-330A-4BA0-97D1-41F5A9363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4577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F0C24D"/>
                </a:solidFill>
              </a:defRPr>
            </a:pPr>
            <a:r>
              <a:rPr sz="1800" b="1">
                <a:solidFill>
                  <a:srgbClr val="F0C24D"/>
                </a:solidFill>
              </a:rPr>
              <a:t>典型配置建议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2BA8092-352E-4882-A5B5-BE3BB007F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914900"/>
            <a:ext cx="1028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FFFFFF"/>
                </a:solidFill>
              </a:defRPr>
            </a:pPr>
            <a:r>
              <a:rPr sz="1200">
                <a:solidFill>
                  <a:srgbClr val="FFFFFF"/>
                </a:solidFill>
              </a:rPr>
              <a:t>• 充电柜：建议20台位起配，钢制柜体、机械锁、防盗门、万向滚轮、散热风扇、内部隔板、集中布线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FA29692-0EB7-400D-8F87-BC69AC4A2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19700"/>
            <a:ext cx="1028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FFFFFF"/>
                </a:solidFill>
              </a:defRPr>
            </a:pPr>
            <a:r>
              <a:rPr sz="1200">
                <a:solidFill>
                  <a:srgbClr val="FFFFFF"/>
                </a:solidFill>
              </a:rPr>
              <a:t>• USB 集线器：建议20口并行接入，支持同时数据传输与充电，便于一柜多机统一分发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369E914-60E3-43DE-B916-76696FBB4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524500"/>
            <a:ext cx="1028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FFFFFF"/>
                </a:solidFill>
              </a:defRPr>
            </a:pPr>
            <a:r>
              <a:rPr sz="1200">
                <a:solidFill>
                  <a:srgbClr val="FFFFFF"/>
                </a:solidFill>
              </a:rPr>
              <a:t>• 国产终端电脑：建议8GB以上内存、256GB以上固态、千兆网口、USB3.0 / HDMI，预装国产操作系统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F91AB41-1849-467C-9B5E-48B9F034B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829300"/>
            <a:ext cx="1028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FFFFFF"/>
                </a:solidFill>
              </a:defRPr>
            </a:pPr>
            <a:r>
              <a:rPr sz="1200">
                <a:solidFill>
                  <a:srgbClr val="FFFFFF"/>
                </a:solidFill>
              </a:rPr>
              <a:t>• 国产平板：建议11英寸级屏幕、8GB+128GB、7000mAh以上电池、双频Wi‑Fi，适配国产办公阅读环境</a:t>
            </a:r>
          </a:p>
        </p:txBody>
      </p:sp>
    </p:spTree>
    <p:extLst>
      <p:ext uri="{BB962C8B-B14F-4D97-AF65-F5344CB8AC3E}">
        <p14:creationId xmlns:p14="http://schemas.microsoft.com/office/powerpoint/2010/main" val="100936528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7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DCEA09F-805A-45DC-AD91-BF9F3586D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7620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B11F2A"/>
                </a:solidFill>
              </a:defRPr>
            </a:pPr>
            <a:r>
              <a:rPr sz="2100" b="1">
                <a:solidFill>
                  <a:srgbClr val="B11F2A"/>
                </a:solidFill>
              </a:rPr>
              <a:t>功能点围绕会前、会中、会后三个阶段展开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C1E45E1-50E8-4267-8AE0-3B5E27314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19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6B5D56"/>
                </a:solidFill>
              </a:defRPr>
            </a:pPr>
            <a:r>
              <a:rPr sz="1200">
                <a:solidFill>
                  <a:srgbClr val="6B5D56"/>
                </a:solidFill>
              </a:rPr>
              <a:t>把创建会议、资料流转、终端控制和资料清除串成可执行的业务闭环。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32d7526d3f34aae"/>
          <a:stretch xmlns:a="http://schemas.openxmlformats.org/drawingml/2006/main"/>
        </p:blipFill>
        <p:spPr>
          <a:xfrm xmlns:a="http://schemas.openxmlformats.org/drawingml/2006/main">
            <a:off x="9639300" y="259822"/>
            <a:ext cx="1981200" cy="661456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B84662E-0FB4-48DC-8ADA-BC35206B3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485900"/>
            <a:ext cx="4914900" cy="876300"/>
          </a:xfrm>
          <a:prstGeom xmlns:a="http://schemas.openxmlformats.org/drawingml/2006/main" prst="roundRect">
            <a:avLst>
              <a:gd name="adj" fmla="val 173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D7C5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CBF59F6-5873-403A-88A1-FD154F267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6383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B11F2A"/>
                </a:solidFill>
              </a:defRPr>
            </a:pPr>
            <a:r>
              <a:rPr sz="1500" b="1">
                <a:solidFill>
                  <a:srgbClr val="B11F2A"/>
                </a:solidFill>
              </a:rPr>
              <a:t>创建会议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96D12BD-0564-48CF-A2F0-A3D9F2111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1619250"/>
            <a:ext cx="3162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3B302C"/>
                </a:solidFill>
              </a:defRPr>
            </a:pPr>
            <a:r>
              <a:rPr sz="1050">
                <a:solidFill>
                  <a:srgbClr val="3B302C"/>
                </a:solidFill>
              </a:rPr>
              <a:t>按会议名称、时间、目录结构快速建立会议任务。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55D76EB-2577-4DBE-B10A-284CA492D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485900"/>
            <a:ext cx="4914900" cy="876300"/>
          </a:xfrm>
          <a:prstGeom xmlns:a="http://schemas.openxmlformats.org/drawingml/2006/main" prst="roundRect">
            <a:avLst>
              <a:gd name="adj" fmla="val 173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D7C5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E13F2E2-0729-49AB-B49E-C68AA051C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6383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B11F2A"/>
                </a:solidFill>
              </a:defRPr>
            </a:pPr>
            <a:r>
              <a:rPr sz="1500" b="1">
                <a:solidFill>
                  <a:srgbClr val="B11F2A"/>
                </a:solidFill>
              </a:rPr>
              <a:t>批量上传资料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4459DE5-2E8C-41AF-8A70-477912A5A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1619250"/>
            <a:ext cx="3162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3B302C"/>
                </a:solidFill>
              </a:defRPr>
            </a:pPr>
            <a:r>
              <a:rPr sz="1050">
                <a:solidFill>
                  <a:srgbClr val="3B302C"/>
                </a:solidFill>
              </a:rPr>
              <a:t>支持多文件、多文件夹、多级目录一并上传。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9A804CC-3BB5-4460-A781-71A7E0D57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552700"/>
            <a:ext cx="4914900" cy="876300"/>
          </a:xfrm>
          <a:prstGeom xmlns:a="http://schemas.openxmlformats.org/drawingml/2006/main" prst="roundRect">
            <a:avLst>
              <a:gd name="adj" fmla="val 173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D7C5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6384108-F08C-400A-A445-E8574D92E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7051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B11F2A"/>
                </a:solidFill>
              </a:defRPr>
            </a:pPr>
            <a:r>
              <a:rPr sz="1500" b="1">
                <a:solidFill>
                  <a:srgbClr val="B11F2A"/>
                </a:solidFill>
              </a:rPr>
              <a:t>统一推送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BA550F5-A6B2-46BB-9B7C-08031E318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2686050"/>
            <a:ext cx="3162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3B302C"/>
                </a:solidFill>
              </a:defRPr>
            </a:pPr>
            <a:r>
              <a:rPr sz="1050">
                <a:solidFill>
                  <a:srgbClr val="3B302C"/>
                </a:solidFill>
              </a:rPr>
              <a:t>对在线平板进行批量分发，可按设备组或全量下发。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8126822-55B6-4E75-9806-E879F8DF7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552700"/>
            <a:ext cx="4914900" cy="876300"/>
          </a:xfrm>
          <a:prstGeom xmlns:a="http://schemas.openxmlformats.org/drawingml/2006/main" prst="roundRect">
            <a:avLst>
              <a:gd name="adj" fmla="val 173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D7C5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A55FF40-2664-4A05-8411-0AB13F6DF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7051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B11F2A"/>
                </a:solidFill>
              </a:defRPr>
            </a:pPr>
            <a:r>
              <a:rPr sz="1500" b="1">
                <a:solidFill>
                  <a:srgbClr val="B11F2A"/>
                </a:solidFill>
              </a:rPr>
              <a:t>离线阅读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ED54677-E72F-4491-A3A2-91551778C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2686050"/>
            <a:ext cx="3162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3B302C"/>
                </a:solidFill>
              </a:defRPr>
            </a:pPr>
            <a:r>
              <a:rPr sz="1050">
                <a:solidFill>
                  <a:srgbClr val="3B302C"/>
                </a:solidFill>
              </a:rPr>
              <a:t>终端开机即用，无需登录，资料自动下载并可离线查看。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468A08C-294F-4775-A8E3-EDA4638F7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619500"/>
            <a:ext cx="4914900" cy="876300"/>
          </a:xfrm>
          <a:prstGeom xmlns:a="http://schemas.openxmlformats.org/drawingml/2006/main" prst="roundRect">
            <a:avLst>
              <a:gd name="adj" fmla="val 173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D7C5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0B7F744-7434-457D-B4A2-064285454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7719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B11F2A"/>
                </a:solidFill>
              </a:defRPr>
            </a:pPr>
            <a:r>
              <a:rPr sz="1500" b="1">
                <a:solidFill>
                  <a:srgbClr val="B11F2A"/>
                </a:solidFill>
              </a:rPr>
              <a:t>在线监控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B2D7900-6C17-43A3-9953-DD65F3331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3752850"/>
            <a:ext cx="3162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3B302C"/>
                </a:solidFill>
              </a:defRPr>
            </a:pPr>
            <a:r>
              <a:rPr sz="1050">
                <a:solidFill>
                  <a:srgbClr val="3B302C"/>
                </a:solidFill>
              </a:rPr>
              <a:t>可查看设备接入状态、分发进度和异常结果。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B2BC1E6-8411-4E94-9038-D6BF6CFC4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619500"/>
            <a:ext cx="4914900" cy="876300"/>
          </a:xfrm>
          <a:prstGeom xmlns:a="http://schemas.openxmlformats.org/drawingml/2006/main" prst="roundRect">
            <a:avLst>
              <a:gd name="adj" fmla="val 173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D7C5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10AC48C-A86D-4197-9D3D-D16F049EA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7719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B11F2A"/>
                </a:solidFill>
              </a:defRPr>
            </a:pPr>
            <a:r>
              <a:rPr sz="1500" b="1">
                <a:solidFill>
                  <a:srgbClr val="B11F2A"/>
                </a:solidFill>
              </a:rPr>
              <a:t>设备激活注销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D96FDDE-AE44-4123-9121-03FF9DAD6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3752850"/>
            <a:ext cx="3162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3B302C"/>
                </a:solidFill>
              </a:defRPr>
            </a:pPr>
            <a:r>
              <a:rPr sz="1050">
                <a:solidFill>
                  <a:srgbClr val="3B302C"/>
                </a:solidFill>
              </a:rPr>
              <a:t>支持新设备接入、激活、停用和注销管理。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953F74B-F64C-4989-866B-5C8FE6DD3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686300"/>
            <a:ext cx="4914900" cy="876300"/>
          </a:xfrm>
          <a:prstGeom xmlns:a="http://schemas.openxmlformats.org/drawingml/2006/main" prst="roundRect">
            <a:avLst>
              <a:gd name="adj" fmla="val 173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D7C5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15898EA-C44C-416C-A60F-D03361C1D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8387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B11F2A"/>
                </a:solidFill>
              </a:defRPr>
            </a:pPr>
            <a:r>
              <a:rPr sz="1500" b="1">
                <a:solidFill>
                  <a:srgbClr val="B11F2A"/>
                </a:solidFill>
              </a:rPr>
              <a:t>资料清除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D2AFE67-EACB-4AAF-AB24-F31D19D1A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4819650"/>
            <a:ext cx="3162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3B302C"/>
                </a:solidFill>
              </a:defRPr>
            </a:pPr>
            <a:r>
              <a:rPr sz="1050">
                <a:solidFill>
                  <a:srgbClr val="3B302C"/>
                </a:solidFill>
              </a:rPr>
              <a:t>会后支持一键清除、定时清除和目标目录清空。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11FA7E2-6E1D-4A2B-9C9F-F595F66D5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686300"/>
            <a:ext cx="4914900" cy="876300"/>
          </a:xfrm>
          <a:prstGeom xmlns:a="http://schemas.openxmlformats.org/drawingml/2006/main" prst="roundRect">
            <a:avLst>
              <a:gd name="adj" fmla="val 173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D7C5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1C4C8DF-4CD4-490C-A223-AEE6FCFC5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8387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B11F2A"/>
                </a:solidFill>
              </a:defRPr>
            </a:pPr>
            <a:r>
              <a:rPr sz="1500" b="1">
                <a:solidFill>
                  <a:srgbClr val="B11F2A"/>
                </a:solidFill>
              </a:rPr>
              <a:t>安全增强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A0A2105-D68D-44C1-84EC-DF4FFBF32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4819650"/>
            <a:ext cx="3162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3B302C"/>
                </a:solidFill>
              </a:defRPr>
            </a:pPr>
            <a:r>
              <a:rPr sz="1050">
                <a:solidFill>
                  <a:srgbClr val="3B302C"/>
                </a:solidFill>
              </a:rPr>
              <a:t>支持水印、日志留痕、模板化分发、会后销毁策略扩展。</a:t>
            </a:r>
          </a:p>
        </p:txBody>
      </p:sp>
    </p:spTree>
    <p:extLst>
      <p:ext uri="{BB962C8B-B14F-4D97-AF65-F5344CB8AC3E}">
        <p14:creationId xmlns:p14="http://schemas.microsoft.com/office/powerpoint/2010/main" val="105433785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7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A31BCD1-16D7-411B-8C2E-9001C34E7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7620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B11F2A"/>
                </a:solidFill>
              </a:defRPr>
            </a:pPr>
            <a:r>
              <a:rPr sz="2100" b="1">
                <a:solidFill>
                  <a:srgbClr val="B11F2A"/>
                </a:solidFill>
              </a:rPr>
              <a:t>会议流程从资料准备变成标准化数字闭环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74ED31A-4CC1-4572-A2B0-4C463B04E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19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6B5D56"/>
                </a:solidFill>
              </a:defRPr>
            </a:pPr>
            <a:r>
              <a:rPr sz="1200">
                <a:solidFill>
                  <a:srgbClr val="6B5D56"/>
                </a:solidFill>
              </a:rPr>
              <a:t>既覆盖会前准备，也考虑涉密场景下的会后清理与设备归柜。</a:t>
            </a:r>
          </a:p>
        </p:txBody>
      </p:sp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fa606daa7b542b6"/>
          <a:stretch xmlns:a="http://schemas.openxmlformats.org/drawingml/2006/main"/>
        </p:blipFill>
        <p:spPr>
          <a:xfrm xmlns:a="http://schemas.openxmlformats.org/drawingml/2006/main">
            <a:off x="9639300" y="259822"/>
            <a:ext cx="1981200" cy="661456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EE7CED-5937-4A84-BF7F-D5F9775BA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266950"/>
            <a:ext cx="1790700" cy="171450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D7C5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541FD3D-30DB-4DD1-AD54-EA6F50956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67640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11F2A"/>
          </a:solidFill>
          <a:ln xmlns:a="http://schemas.openxmlformats.org/drawingml/2006/main" w="0">
            <a:solidFill>
              <a:srgbClr val="B11F2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9B1A8F3-044A-4299-B60D-DCB23B093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1809750"/>
            <a:ext cx="19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527E581-FA71-4674-B13A-972F035CF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49555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B11F2A"/>
                </a:solidFill>
              </a:defRPr>
            </a:pPr>
            <a:r>
              <a:rPr sz="1350" b="1">
                <a:solidFill>
                  <a:srgbClr val="B11F2A"/>
                </a:solidFill>
              </a:rPr>
              <a:t>1 创建会议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B3D2922-3A35-4DCC-B58C-3A2E61F56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971800"/>
            <a:ext cx="1447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>
                <a:solidFill>
                  <a:srgbClr val="3B302C"/>
                </a:solidFill>
              </a:defRPr>
            </a:pPr>
            <a:r>
              <a:rPr sz="1050">
                <a:solidFill>
                  <a:srgbClr val="3B302C"/>
                </a:solidFill>
              </a:rPr>
              <a:t>录入会议名称、时间、地点和目录结构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F2E7B95-649F-4B48-8267-ADC47F641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2266950"/>
            <a:ext cx="1790700" cy="171450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D7C5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A8B9807-1A4D-4F1A-84C0-4CF0CEBC2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167640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11F2A"/>
          </a:solidFill>
          <a:ln xmlns:a="http://schemas.openxmlformats.org/drawingml/2006/main" w="0">
            <a:solidFill>
              <a:srgbClr val="B11F2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8B298BE-A781-41E5-B408-1F4BF4D17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809750"/>
            <a:ext cx="19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48169A3-F587-4971-929D-572D45399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249555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B11F2A"/>
                </a:solidFill>
              </a:defRPr>
            </a:pPr>
            <a:r>
              <a:rPr sz="1350" b="1">
                <a:solidFill>
                  <a:srgbClr val="B11F2A"/>
                </a:solidFill>
              </a:rPr>
              <a:t>2 批量导入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3485EE4-5D8C-4768-8124-1530CD965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2971800"/>
            <a:ext cx="1447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>
                <a:solidFill>
                  <a:srgbClr val="3B302C"/>
                </a:solidFill>
              </a:defRPr>
            </a:pPr>
            <a:r>
              <a:rPr sz="1050">
                <a:solidFill>
                  <a:srgbClr val="3B302C"/>
                </a:solidFill>
              </a:rPr>
              <a:t>上传多级目录资料，形成标准会议包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23B169F-732D-4897-9876-16060BBB7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2266950"/>
            <a:ext cx="1790700" cy="171450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D7C5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6B8F1CE-0487-4BDF-8445-A14731019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57850" y="167640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11F2A"/>
          </a:solidFill>
          <a:ln xmlns:a="http://schemas.openxmlformats.org/drawingml/2006/main" w="0">
            <a:solidFill>
              <a:srgbClr val="B11F2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A4673AE-8CBF-43F2-85F1-43CA17EA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1809750"/>
            <a:ext cx="19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C53051E-3AF9-46DE-A3BE-F178D18A2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249555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B11F2A"/>
                </a:solidFill>
              </a:defRPr>
            </a:pPr>
            <a:r>
              <a:rPr sz="1350" b="1">
                <a:solidFill>
                  <a:srgbClr val="B11F2A"/>
                </a:solidFill>
              </a:rPr>
              <a:t>3 集中推送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39286BE-7B66-480D-A7F0-540F9AF86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2971800"/>
            <a:ext cx="1447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>
                <a:solidFill>
                  <a:srgbClr val="3B302C"/>
                </a:solidFill>
              </a:defRPr>
            </a:pPr>
            <a:r>
              <a:rPr sz="1050">
                <a:solidFill>
                  <a:srgbClr val="3B302C"/>
                </a:solidFill>
              </a:rPr>
              <a:t>通过充电柜和USB集线器分发到对应终端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903B37D-03EC-4C1D-BA8E-52906E4E6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266950"/>
            <a:ext cx="1790700" cy="171450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D7C5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7A4A031-D522-4EC4-997C-38044FA91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167640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11F2A"/>
          </a:solidFill>
          <a:ln xmlns:a="http://schemas.openxmlformats.org/drawingml/2006/main" w="0">
            <a:solidFill>
              <a:srgbClr val="B11F2A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9365765-4D23-4B66-9B8C-B37992E52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1809750"/>
            <a:ext cx="19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2EDCBEC-DA9E-4C2E-9CB0-2FD6705EE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249555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B11F2A"/>
                </a:solidFill>
              </a:defRPr>
            </a:pPr>
            <a:r>
              <a:rPr sz="1350" b="1">
                <a:solidFill>
                  <a:srgbClr val="B11F2A"/>
                </a:solidFill>
              </a:rPr>
              <a:t>4 离线阅读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04F87AC-FADA-433A-BBE8-08E06A767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2971800"/>
            <a:ext cx="1447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>
                <a:solidFill>
                  <a:srgbClr val="3B302C"/>
                </a:solidFill>
              </a:defRPr>
            </a:pPr>
            <a:r>
              <a:rPr sz="1050">
                <a:solidFill>
                  <a:srgbClr val="3B302C"/>
                </a:solidFill>
              </a:rPr>
              <a:t>平板自动下载资料，调用办公组件离线打开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B123B7D-5063-4709-98BA-06CE21CFC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266950"/>
            <a:ext cx="1790700" cy="171450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D7C5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B6BC454-FE0D-432F-A9B8-5BC91E1DB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167640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11F2A"/>
          </a:solidFill>
          <a:ln xmlns:a="http://schemas.openxmlformats.org/drawingml/2006/main" w="0">
            <a:solidFill>
              <a:srgbClr val="B11F2A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5438A4D-3A72-4501-A52D-7B21E434F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0" y="1809750"/>
            <a:ext cx="19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3DC3733-107D-42F2-A13D-80EED85C9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249555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B11F2A"/>
                </a:solidFill>
              </a:defRPr>
            </a:pPr>
            <a:r>
              <a:rPr sz="1350" b="1">
                <a:solidFill>
                  <a:srgbClr val="B11F2A"/>
                </a:solidFill>
              </a:rPr>
              <a:t>5 会后清除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101E8D0-CD94-4EC0-854F-CBF40BA44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2971800"/>
            <a:ext cx="1447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>
                <a:solidFill>
                  <a:srgbClr val="3B302C"/>
                </a:solidFill>
              </a:defRPr>
            </a:pPr>
            <a:r>
              <a:rPr sz="1050">
                <a:solidFill>
                  <a:srgbClr val="3B302C"/>
                </a:solidFill>
              </a:rPr>
              <a:t>按策略清除资料、回收终端并统一关机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77F17E2-6BD8-45CD-8680-8443B5D5F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610100"/>
            <a:ext cx="10572750" cy="114300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8F1D25"/>
          </a:solidFill>
          <a:ln xmlns:a="http://schemas.openxmlformats.org/drawingml/2006/main" w="9525">
            <a:solidFill>
              <a:srgbClr val="8F1D25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2ADDE2C-96B3-4A74-9894-6BDB4CD24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933950"/>
            <a:ext cx="1000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FFFFFF"/>
                </a:solidFill>
              </a:defRPr>
            </a:pPr>
            <a:r>
              <a:rPr sz="1350">
                <a:solidFill>
                  <a:srgbClr val="FFFFFF"/>
                </a:solidFill>
              </a:rPr>
              <a:t>• 闭环重点：会议资料不经公网分发，终端集中保管，资料可定向下发、统一回收、按策略清除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8DBAA43-5088-4229-B609-D3841009C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295900"/>
            <a:ext cx="1000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FFFFFF"/>
                </a:solidFill>
              </a:defRPr>
            </a:pPr>
            <a:r>
              <a:rPr sz="1350">
                <a:solidFill>
                  <a:srgbClr val="FFFFFF"/>
                </a:solidFill>
              </a:rPr>
              <a:t>• 现场价值：减少逐台拷贝、逐台发放、逐台回收的人工操作，把会务保障从经验动作沉淀为标准流程</a:t>
            </a:r>
          </a:p>
        </p:txBody>
      </p:sp>
    </p:spTree>
    <p:extLst>
      <p:ext uri="{BB962C8B-B14F-4D97-AF65-F5344CB8AC3E}">
        <p14:creationId xmlns:p14="http://schemas.microsoft.com/office/powerpoint/2010/main" val="192012694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11F2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F67BEDE-7799-461A-8B81-39F6F4AF4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533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F0C24D"/>
                </a:solidFill>
              </a:defRPr>
            </a:pPr>
            <a:r>
              <a:rPr sz="2100" b="1">
                <a:solidFill>
                  <a:srgbClr val="F0C24D"/>
                </a:solidFill>
              </a:rPr>
              <a:t>与传统纸质会议相比，优势不止是省纸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A5048B3-FF90-43BB-BA05-4412480A8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F7E3B1"/>
                </a:solidFill>
              </a:defRPr>
            </a:pPr>
            <a:r>
              <a:rPr sz="1200">
                <a:solidFill>
                  <a:srgbClr val="F7E3B1"/>
                </a:solidFill>
              </a:rPr>
              <a:t>真正的提升来自资料控制方式、现场效率和会后治理能力的变化。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6ecd2692759427a"/>
          <a:stretch xmlns:a="http://schemas.openxmlformats.org/drawingml/2006/main"/>
        </p:blipFill>
        <p:spPr>
          <a:xfrm xmlns:a="http://schemas.openxmlformats.org/drawingml/2006/main">
            <a:off x="9639300" y="259822"/>
            <a:ext cx="1981200" cy="661456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3E4EB70-CEC7-41B1-AAAD-8EB3E28AB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485900"/>
            <a:ext cx="10572750" cy="4000500"/>
          </a:xfrm>
          <a:prstGeom xmlns:a="http://schemas.openxmlformats.org/drawingml/2006/main" prst="roundRect">
            <a:avLst>
              <a:gd name="adj" fmla="val 381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D7C5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1D8E4A2-8E20-43D2-9747-A646064C7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1714500"/>
            <a:ext cx="114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B11F2A"/>
                </a:solidFill>
              </a:defRPr>
            </a:pPr>
            <a:r>
              <a:rPr sz="1500" b="1">
                <a:solidFill>
                  <a:srgbClr val="B11F2A"/>
                </a:solidFill>
              </a:rPr>
              <a:t>对比维度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70D9BBC-327F-42E6-BDC9-21E623093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171450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B11F2A"/>
                </a:solidFill>
              </a:defRPr>
            </a:pPr>
            <a:r>
              <a:rPr sz="1500" b="1">
                <a:solidFill>
                  <a:srgbClr val="B11F2A"/>
                </a:solidFill>
              </a:rPr>
              <a:t>传统纸质会议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F3F3F36-A3C8-4123-8B05-583E50A61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71450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B11F2A"/>
                </a:solidFill>
              </a:defRPr>
            </a:pPr>
            <a:r>
              <a:rPr sz="1500" b="1">
                <a:solidFill>
                  <a:srgbClr val="B11F2A"/>
                </a:solidFill>
              </a:rPr>
              <a:t>涉密安全无纸化会议系统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DFB2FF8-F2FB-43C8-B6A4-BA4D503C1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152650"/>
            <a:ext cx="101346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9F1"/>
          </a:solidFill>
          <a:ln xmlns:a="http://schemas.openxmlformats.org/drawingml/2006/main" w="9525">
            <a:solidFill>
              <a:srgbClr val="F0DFC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34049FA-C087-4C54-A2C2-FC2907970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286000"/>
            <a:ext cx="133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3B302C"/>
                </a:solidFill>
              </a:defRPr>
            </a:pPr>
            <a:r>
              <a:rPr sz="1200" b="1">
                <a:solidFill>
                  <a:srgbClr val="3B302C"/>
                </a:solidFill>
              </a:rPr>
              <a:t>资料准备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9C77C6F-6134-410B-9AA1-875A8299C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247900"/>
            <a:ext cx="304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3B302C"/>
                </a:solidFill>
              </a:defRPr>
            </a:pPr>
            <a:r>
              <a:rPr sz="1050">
                <a:solidFill>
                  <a:srgbClr val="3B302C"/>
                </a:solidFill>
              </a:rPr>
              <a:t>打印、装订、贴签、分袋，准备周期长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A5E3AD0-ADF9-404B-AA11-C688D5B5E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47900"/>
            <a:ext cx="428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3B302C"/>
                </a:solidFill>
              </a:defRPr>
            </a:pPr>
            <a:r>
              <a:rPr sz="1050">
                <a:solidFill>
                  <a:srgbClr val="3B302C"/>
                </a:solidFill>
              </a:rPr>
              <a:t>电子资料批量导入，模板化生成会议包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94BBB92-E7DF-4045-9951-C2007F8DE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781300"/>
            <a:ext cx="101346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E6"/>
          </a:solidFill>
          <a:ln xmlns:a="http://schemas.openxmlformats.org/drawingml/2006/main" w="9525">
            <a:solidFill>
              <a:srgbClr val="F0DFC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1A56656-5C07-404D-82C5-E5D4E05D4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914650"/>
            <a:ext cx="133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3B302C"/>
                </a:solidFill>
              </a:defRPr>
            </a:pPr>
            <a:r>
              <a:rPr sz="1200" b="1">
                <a:solidFill>
                  <a:srgbClr val="3B302C"/>
                </a:solidFill>
              </a:rPr>
              <a:t>资料分发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3818884-1B72-46B1-9CC6-0748CFDF6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876550"/>
            <a:ext cx="304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3B302C"/>
                </a:solidFill>
              </a:defRPr>
            </a:pPr>
            <a:r>
              <a:rPr sz="1050">
                <a:solidFill>
                  <a:srgbClr val="3B302C"/>
                </a:solidFill>
              </a:rPr>
              <a:t>靠人工逐份发放，错发漏发难追踪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8FAE7DE-8F1E-4791-862F-7DC9ED8F6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876550"/>
            <a:ext cx="428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3B302C"/>
                </a:solidFill>
              </a:defRPr>
            </a:pPr>
            <a:r>
              <a:rPr sz="1050">
                <a:solidFill>
                  <a:srgbClr val="3B302C"/>
                </a:solidFill>
              </a:rPr>
              <a:t>终端批量推送，设备状态和结果可核验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9EC7250-25B7-45D9-B98C-E6B69E9C8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409950"/>
            <a:ext cx="101346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9F1"/>
          </a:solidFill>
          <a:ln xmlns:a="http://schemas.openxmlformats.org/drawingml/2006/main" w="9525">
            <a:solidFill>
              <a:srgbClr val="F0DFCB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9CD014F-5705-4083-92F2-4279F5DB6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543300"/>
            <a:ext cx="133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3B302C"/>
                </a:solidFill>
              </a:defRPr>
            </a:pPr>
            <a:r>
              <a:rPr sz="1200" b="1">
                <a:solidFill>
                  <a:srgbClr val="3B302C"/>
                </a:solidFill>
              </a:rPr>
              <a:t>现场变更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73D87C7-2534-4C65-B7F9-E8ACAC459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3505200"/>
            <a:ext cx="304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3B302C"/>
                </a:solidFill>
              </a:defRPr>
            </a:pPr>
            <a:r>
              <a:rPr sz="1050">
                <a:solidFill>
                  <a:srgbClr val="3B302C"/>
                </a:solidFill>
              </a:rPr>
              <a:t>补充材料需重新打印和再次发放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0BD9A5E-F01D-40A5-ACE0-63939FC90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505200"/>
            <a:ext cx="428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3B302C"/>
                </a:solidFill>
              </a:defRPr>
            </a:pPr>
            <a:r>
              <a:rPr sz="1050">
                <a:solidFill>
                  <a:srgbClr val="3B302C"/>
                </a:solidFill>
              </a:rPr>
              <a:t>新增资料可快速补发到指定设备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3153725-F166-45E1-AFA6-128716F4F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038600"/>
            <a:ext cx="101346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E6"/>
          </a:solidFill>
          <a:ln xmlns:a="http://schemas.openxmlformats.org/drawingml/2006/main" w="9525">
            <a:solidFill>
              <a:srgbClr val="F0DFCB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457A60F-920A-42AF-B4A9-103F49580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171950"/>
            <a:ext cx="133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3B302C"/>
                </a:solidFill>
              </a:defRPr>
            </a:pPr>
            <a:r>
              <a:rPr sz="1200" b="1">
                <a:solidFill>
                  <a:srgbClr val="3B302C"/>
                </a:solidFill>
              </a:rPr>
              <a:t>保密控制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0416B11-C5E0-444C-BBBB-45B3CC415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133850"/>
            <a:ext cx="304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3B302C"/>
                </a:solidFill>
              </a:defRPr>
            </a:pPr>
            <a:r>
              <a:rPr sz="1050">
                <a:solidFill>
                  <a:srgbClr val="3B302C"/>
                </a:solidFill>
              </a:rPr>
              <a:t>纸质材料易遗失、拍照、带离会场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3F684C0-B3C4-4ABD-8767-0B7198713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133850"/>
            <a:ext cx="428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3B302C"/>
                </a:solidFill>
              </a:defRPr>
            </a:pPr>
            <a:r>
              <a:rPr sz="1050">
                <a:solidFill>
                  <a:srgbClr val="3B302C"/>
                </a:solidFill>
              </a:rPr>
              <a:t>离线分发、统一保管、会后可清除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228A05C-4B1A-4983-B9DB-86B1D5896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667250"/>
            <a:ext cx="101346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9F1"/>
          </a:solidFill>
          <a:ln xmlns:a="http://schemas.openxmlformats.org/drawingml/2006/main" w="9525">
            <a:solidFill>
              <a:srgbClr val="F0DFCB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B9710ED-8AFF-48BE-A34A-6C5980E17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800600"/>
            <a:ext cx="133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3B302C"/>
                </a:solidFill>
              </a:defRPr>
            </a:pPr>
            <a:r>
              <a:rPr sz="1200" b="1">
                <a:solidFill>
                  <a:srgbClr val="3B302C"/>
                </a:solidFill>
              </a:rPr>
              <a:t>会后收尾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1F34E1E-BA30-404B-8308-242BE4961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762500"/>
            <a:ext cx="304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3B302C"/>
                </a:solidFill>
              </a:defRPr>
            </a:pPr>
            <a:r>
              <a:rPr sz="1050">
                <a:solidFill>
                  <a:srgbClr val="3B302C"/>
                </a:solidFill>
              </a:rPr>
              <a:t>清点、回收、销毁流程复杂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49EB57B-4D1C-46E7-8BC8-15463ADD1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762500"/>
            <a:ext cx="428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3B302C"/>
                </a:solidFill>
              </a:defRPr>
            </a:pPr>
            <a:r>
              <a:rPr sz="1050">
                <a:solidFill>
                  <a:srgbClr val="3B302C"/>
                </a:solidFill>
              </a:rPr>
              <a:t>按目录一键清除，终端统一回柜充电</a:t>
            </a:r>
          </a:p>
        </p:txBody>
      </p:sp>
    </p:spTree>
    <p:extLst>
      <p:ext uri="{BB962C8B-B14F-4D97-AF65-F5344CB8AC3E}">
        <p14:creationId xmlns:p14="http://schemas.microsoft.com/office/powerpoint/2010/main" val="208947260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7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D5C71F6-8F06-41BC-B111-08A6AD009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7620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B11F2A"/>
                </a:solidFill>
              </a:defRPr>
            </a:pPr>
            <a:r>
              <a:rPr sz="2100" b="1">
                <a:solidFill>
                  <a:srgbClr val="B11F2A"/>
                </a:solidFill>
              </a:rPr>
              <a:t>相较升降器与有线平板，更适合灵活涉密会务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A095D2A-7653-4F1C-A37D-A6481C56B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19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6B5D56"/>
                </a:solidFill>
              </a:defRPr>
            </a:pPr>
            <a:r>
              <a:rPr sz="1200">
                <a:solidFill>
                  <a:srgbClr val="6B5D56"/>
                </a:solidFill>
              </a:rPr>
              <a:t>这套方案不是替代所有无纸化产品，而是针对特定场景给出更轻量、更灵活的交付路径。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f2a7c56149141de"/>
          <a:stretch xmlns:a="http://schemas.openxmlformats.org/drawingml/2006/main"/>
        </p:blipFill>
        <p:spPr>
          <a:xfrm xmlns:a="http://schemas.openxmlformats.org/drawingml/2006/main">
            <a:off x="9639300" y="259822"/>
            <a:ext cx="1981200" cy="661456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71EF554-2D38-4797-BFA5-4FFE3A4EC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562100"/>
            <a:ext cx="4914900" cy="3733800"/>
          </a:xfrm>
          <a:prstGeom xmlns:a="http://schemas.openxmlformats.org/drawingml/2006/main" prst="roundRect">
            <a:avLst>
              <a:gd name="adj" fmla="val 4082"/>
            </a:avLst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E8D7C5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63EFB0D-698F-4759-B25C-D6E8952E5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182880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B11F2A"/>
                </a:solidFill>
              </a:defRPr>
            </a:pPr>
            <a:r>
              <a:rPr sz="1950" b="1">
                <a:solidFill>
                  <a:srgbClr val="B11F2A"/>
                </a:solidFill>
              </a:rPr>
              <a:t>相比桌面升降器方案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149B2B5-7553-44B7-80C0-2DC2EB192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81250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3B302C"/>
                </a:solidFill>
              </a:defRPr>
            </a:pPr>
            <a:r>
              <a:rPr sz="1200">
                <a:solidFill>
                  <a:srgbClr val="3B302C"/>
                </a:solidFill>
              </a:rPr>
              <a:t>• 无需改造会场桌面和强弱电，部署周期更短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10C0378-248C-4D36-B627-BCF7FCEB7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838450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3B302C"/>
                </a:solidFill>
              </a:defRPr>
            </a:pPr>
            <a:r>
              <a:rPr sz="1200">
                <a:solidFill>
                  <a:srgbClr val="3B302C"/>
                </a:solidFill>
              </a:rPr>
              <a:t>• 不受固定座位约束，支持临时会议、流动会议、异地会务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2873D2C-DBF2-42B2-B276-5DECBF067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295650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3B302C"/>
                </a:solidFill>
              </a:defRPr>
            </a:pPr>
            <a:r>
              <a:rPr sz="1200">
                <a:solidFill>
                  <a:srgbClr val="3B302C"/>
                </a:solidFill>
              </a:rPr>
              <a:t>• 设备可集中归柜、统一运输，适合楼宇间快速转场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1A4C18E-A55C-4F3C-B24A-88AEC0AFA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752850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3B302C"/>
                </a:solidFill>
              </a:defRPr>
            </a:pPr>
            <a:r>
              <a:rPr sz="1200">
                <a:solidFill>
                  <a:srgbClr val="3B302C"/>
                </a:solidFill>
              </a:rPr>
              <a:t>• 建设投入更聚焦终端与管理能力，扩容方式更灵活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3BD135F-B59C-44CD-8165-1E7C1E065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562100"/>
            <a:ext cx="4914900" cy="3733800"/>
          </a:xfrm>
          <a:prstGeom xmlns:a="http://schemas.openxmlformats.org/drawingml/2006/main" prst="roundRect">
            <a:avLst>
              <a:gd name="adj" fmla="val 4082"/>
            </a:avLst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E8D7C5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7F7AFFC-A55C-47C4-A749-7B509C5FF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182880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B11F2A"/>
                </a:solidFill>
              </a:defRPr>
            </a:pPr>
            <a:r>
              <a:rPr sz="1950" b="1">
                <a:solidFill>
                  <a:srgbClr val="B11F2A"/>
                </a:solidFill>
              </a:rPr>
              <a:t>相比传统有线平板项目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F92BE26-FFB1-4ED9-9ECC-4A32DD99F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381250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3B302C"/>
                </a:solidFill>
              </a:defRPr>
            </a:pPr>
            <a:r>
              <a:rPr sz="1200">
                <a:solidFill>
                  <a:srgbClr val="3B302C"/>
                </a:solidFill>
              </a:rPr>
              <a:t>• 不依赖固定布线和现场施工，适合分阶段落地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44F7B1B-6AC1-4B8D-92AB-81E7F1722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838450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3B302C"/>
                </a:solidFill>
              </a:defRPr>
            </a:pPr>
            <a:r>
              <a:rPr sz="1200">
                <a:solidFill>
                  <a:srgbClr val="3B302C"/>
                </a:solidFill>
              </a:rPr>
              <a:t>• 支持充电柜集中接入，现场接线和调试工作量更小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6EEE23A-2272-4085-A21D-B77DE7BD9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295650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3B302C"/>
                </a:solidFill>
              </a:defRPr>
            </a:pPr>
            <a:r>
              <a:rPr sz="1200">
                <a:solidFill>
                  <a:srgbClr val="3B302C"/>
                </a:solidFill>
              </a:rPr>
              <a:t>• 终端替换、增补、维修更方便，运维复杂度更低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BE696B8-6994-4AF2-AFD7-ABD2BDE3D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752850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3B302C"/>
                </a:solidFill>
              </a:defRPr>
            </a:pPr>
            <a:r>
              <a:rPr sz="1200">
                <a:solidFill>
                  <a:srgbClr val="3B302C"/>
                </a:solidFill>
              </a:rPr>
              <a:t>• 可与现有无纸化系统配合，作为资料保障和移动会务能力补充</a:t>
            </a:r>
          </a:p>
        </p:txBody>
      </p:sp>
    </p:spTree>
    <p:extLst>
      <p:ext uri="{BB962C8B-B14F-4D97-AF65-F5344CB8AC3E}">
        <p14:creationId xmlns:p14="http://schemas.microsoft.com/office/powerpoint/2010/main" val="69421371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7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10B545F-3376-4E6A-9025-21367E0E0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7620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B11F2A"/>
                </a:solidFill>
              </a:defRPr>
            </a:pPr>
            <a:r>
              <a:rPr sz="2100" b="1">
                <a:solidFill>
                  <a:srgbClr val="B11F2A"/>
                </a:solidFill>
              </a:rPr>
              <a:t>典型成功案例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9AF8BBE-A20D-43F1-889E-B1EE21198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19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6B5D56"/>
                </a:solidFill>
              </a:defRPr>
            </a:pPr>
            <a:r>
              <a:rPr sz="1200">
                <a:solidFill>
                  <a:srgbClr val="6B5D56"/>
                </a:solidFill>
              </a:rPr>
              <a:t>以下案例采用脱敏表达方式，展示该方案在政企会议场景中的典型落地效果。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d374edc8204d4b"/>
          <a:stretch xmlns:a="http://schemas.openxmlformats.org/drawingml/2006/main"/>
        </p:blipFill>
        <p:spPr>
          <a:xfrm xmlns:a="http://schemas.openxmlformats.org/drawingml/2006/main">
            <a:off x="9639300" y="259822"/>
            <a:ext cx="1981200" cy="661456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8A3D4C9-3EA1-40D4-997D-D7A058E63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90650"/>
            <a:ext cx="5219700" cy="4286250"/>
          </a:xfrm>
          <a:prstGeom xmlns:a="http://schemas.openxmlformats.org/drawingml/2006/main" prst="roundRect">
            <a:avLst>
              <a:gd name="adj" fmla="val 3556"/>
            </a:avLst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E8D7C5"/>
            </a:solidFill>
            <a:prstDash val="solid"/>
          </a:ln>
        </p:spPr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a6eba93f7f64a72"/>
          <a:srcRect xmlns:a="http://schemas.openxmlformats.org/drawingml/2006/main" l="0" t="22193" r="0" b="2219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76300" y="1619250"/>
            <a:ext cx="4800600" cy="200025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F8E58B5-F63A-4F4D-B4B1-A59504007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29050"/>
            <a:ext cx="400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B11F2A"/>
                </a:solidFill>
              </a:defRPr>
            </a:pPr>
            <a:r>
              <a:rPr sz="1650" b="1">
                <a:solidFill>
                  <a:srgbClr val="B11F2A"/>
                </a:solidFill>
              </a:rPr>
              <a:t>案例一：某省属国企总部会议室升级项目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B046D24-21C5-4B49-B24E-FEAFD229F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210050"/>
            <a:ext cx="466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3B302C"/>
                </a:solidFill>
              </a:defRPr>
            </a:pPr>
            <a:r>
              <a:rPr sz="1200">
                <a:solidFill>
                  <a:srgbClr val="3B302C"/>
                </a:solidFill>
              </a:rPr>
              <a:t>• 建设规模：约48台会议平板，2个集中会议室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D1F441A-4AC1-4E2D-BAD2-6152B35EA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533900"/>
            <a:ext cx="466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3B302C"/>
                </a:solidFill>
              </a:defRPr>
            </a:pPr>
            <a:r>
              <a:rPr sz="1200">
                <a:solidFill>
                  <a:srgbClr val="3B302C"/>
                </a:solidFill>
              </a:rPr>
              <a:t>• 应用场景：党组会、经营分析会、专题汇报会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7868715-C783-4BC9-8013-C2D29FBE1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857750"/>
            <a:ext cx="466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3B302C"/>
                </a:solidFill>
              </a:defRPr>
            </a:pPr>
            <a:r>
              <a:rPr sz="1200">
                <a:solidFill>
                  <a:srgbClr val="3B302C"/>
                </a:solidFill>
              </a:rPr>
              <a:t>• 建设内容：离线资料分发、统一终端管控、会后资料清除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F3CD0B3-F7F9-496E-9700-F233AD293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181600"/>
            <a:ext cx="466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3B302C"/>
                </a:solidFill>
              </a:defRPr>
            </a:pPr>
            <a:r>
              <a:rPr sz="1200">
                <a:solidFill>
                  <a:srgbClr val="3B302C"/>
                </a:solidFill>
              </a:rPr>
              <a:t>• 实施效果：会前准备周期缩短，资料发放更稳，终端集中保管更规范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B514482-2EA8-48A2-B6D2-DBCF3224E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1390650"/>
            <a:ext cx="5219700" cy="4286250"/>
          </a:xfrm>
          <a:prstGeom xmlns:a="http://schemas.openxmlformats.org/drawingml/2006/main" prst="roundRect">
            <a:avLst>
              <a:gd name="adj" fmla="val 3556"/>
            </a:avLst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E8D7C5"/>
            </a:solidFill>
            <a:prstDash val="solid"/>
          </a:ln>
        </p:spPr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d6aa2612f4e4147"/>
          <a:srcRect xmlns:a="http://schemas.openxmlformats.org/drawingml/2006/main" l="0" t="9241" r="0" b="924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515100" y="1619250"/>
            <a:ext cx="4800600" cy="2000250"/>
          </a:xfrm>
          <a:prstGeom xmlns:a="http://schemas.openxmlformats.org/drawingml/2006/main" prst="rect">
            <a:avLst/>
          </a:prstGeom>
        </p:spPr>
      </p:pic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B800CCE-99D9-4EA3-B927-0201BA54A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829050"/>
            <a:ext cx="400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B11F2A"/>
                </a:solidFill>
              </a:defRPr>
            </a:pPr>
            <a:r>
              <a:rPr sz="1650" b="1">
                <a:solidFill>
                  <a:srgbClr val="B11F2A"/>
                </a:solidFill>
              </a:rPr>
              <a:t>案例二：某市级机关专题会议保障项目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BC3275A-FAC8-4A37-9687-D0B4408FA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4210050"/>
            <a:ext cx="466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3B302C"/>
                </a:solidFill>
              </a:defRPr>
            </a:pPr>
            <a:r>
              <a:rPr sz="1200">
                <a:solidFill>
                  <a:srgbClr val="3B302C"/>
                </a:solidFill>
              </a:rPr>
              <a:t>• 建设规模：约16台会议平板，1个专题会议室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8E1BD98-F47D-4C4B-B7FD-156BD1BC7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4533900"/>
            <a:ext cx="466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3B302C"/>
                </a:solidFill>
              </a:defRPr>
            </a:pPr>
            <a:r>
              <a:rPr sz="1200">
                <a:solidFill>
                  <a:srgbClr val="3B302C"/>
                </a:solidFill>
              </a:rPr>
              <a:t>• 应用场景：涉密专题会、阶段性调度会、临时协调会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3E68528-8E5F-4D2D-8C02-68E3C7F90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4857750"/>
            <a:ext cx="466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3B302C"/>
                </a:solidFill>
              </a:defRPr>
            </a:pPr>
            <a:r>
              <a:rPr sz="1200">
                <a:solidFill>
                  <a:srgbClr val="3B302C"/>
                </a:solidFill>
              </a:rPr>
              <a:t>• 建设内容：免登录接入、自动下载资料、离线阅读与会后清除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C654165-28E9-4C11-AD4E-9A8112BB8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5181600"/>
            <a:ext cx="466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3B302C"/>
                </a:solidFill>
              </a:defRPr>
            </a:pPr>
            <a:r>
              <a:rPr sz="1200">
                <a:solidFill>
                  <a:srgbClr val="3B302C"/>
                </a:solidFill>
              </a:rPr>
              <a:t>• 实施效果：部署更轻量，临时会务响应更快，纸质资料流转明显减少</a:t>
            </a:r>
          </a:p>
        </p:txBody>
      </p:sp>
    </p:spTree>
    <p:extLst>
      <p:ext uri="{BB962C8B-B14F-4D97-AF65-F5344CB8AC3E}">
        <p14:creationId xmlns:p14="http://schemas.microsoft.com/office/powerpoint/2010/main" val="140836788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7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50CA5E1-9AA0-41DC-85C9-CAFB615D1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7620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B11F2A"/>
                </a:solidFill>
              </a:defRPr>
            </a:pPr>
            <a:r>
              <a:rPr sz="2100" b="1">
                <a:solidFill>
                  <a:srgbClr val="B11F2A"/>
                </a:solidFill>
              </a:rPr>
              <a:t>方案总结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0D9570D-7F56-4398-ADC0-9665F6452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19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6B5D56"/>
                </a:solidFill>
              </a:defRPr>
            </a:pPr>
            <a:r>
              <a:rPr sz="1200">
                <a:solidFill>
                  <a:srgbClr val="6B5D56"/>
                </a:solidFill>
              </a:rPr>
              <a:t>涉密安全无纸化会议系统的价值，在于用可管、可查、可清除的方式替代低效而分散的资料流转。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ffde20e9c5f4d69"/>
          <a:stretch xmlns:a="http://schemas.openxmlformats.org/drawingml/2006/main"/>
        </p:blipFill>
        <p:spPr>
          <a:xfrm xmlns:a="http://schemas.openxmlformats.org/drawingml/2006/main">
            <a:off x="9639300" y="259822"/>
            <a:ext cx="1981200" cy="661456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41A590D-BEB5-4E74-AD94-EE63A6A36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581150"/>
            <a:ext cx="10382250" cy="3238500"/>
          </a:xfrm>
          <a:prstGeom xmlns:a="http://schemas.openxmlformats.org/drawingml/2006/main" prst="roundRect">
            <a:avLst>
              <a:gd name="adj" fmla="val 470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D7C5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7C3E03C-32A1-47FE-9A96-46200FA14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9621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B11F2A"/>
                </a:solidFill>
              </a:defRPr>
            </a:pPr>
            <a:r>
              <a:rPr sz="2100" b="1">
                <a:solidFill>
                  <a:srgbClr val="B11F2A"/>
                </a:solidFill>
              </a:rPr>
              <a:t>面向客户的核心交付价值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471B601-8D94-4297-9E15-E4E2FD3A3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5527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3B302C"/>
                </a:solidFill>
              </a:defRPr>
            </a:pPr>
            <a:r>
              <a:rPr sz="1650">
                <a:solidFill>
                  <a:srgbClr val="3B302C"/>
                </a:solidFill>
              </a:rPr>
              <a:t>• 满足涉密会议场景下的离线资料分发、集中终端管理和会后清除需求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80A1C2E-A14D-46C2-8C24-DC87A06D8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06705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3B302C"/>
                </a:solidFill>
              </a:defRPr>
            </a:pPr>
            <a:r>
              <a:rPr sz="1650">
                <a:solidFill>
                  <a:srgbClr val="3B302C"/>
                </a:solidFill>
              </a:rPr>
              <a:t>• 兼顾国产化适配、设备集中保管、会务效率和现场灵活部署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44F4267-9EF0-481E-8F7C-85283616F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5814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3B302C"/>
                </a:solidFill>
              </a:defRPr>
            </a:pPr>
            <a:r>
              <a:rPr sz="1650">
                <a:solidFill>
                  <a:srgbClr val="3B302C"/>
                </a:solidFill>
              </a:rPr>
              <a:t>• 支持从单次会议保障向标准化会议资料管理平台逐步升级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7442A98-326A-416A-A4C9-604ED082A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09575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3B302C"/>
                </a:solidFill>
              </a:defRPr>
            </a:pPr>
            <a:r>
              <a:rPr sz="1650">
                <a:solidFill>
                  <a:srgbClr val="3B302C"/>
                </a:solidFill>
              </a:rPr>
              <a:t>• 可继续扩展水印、定时销毁、设备分组、日志审计和权限控制能力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B3CDD14-9278-4E89-9C7E-636FD3BC9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5276850"/>
            <a:ext cx="7810500" cy="666750"/>
          </a:xfrm>
          <a:prstGeom xmlns:a="http://schemas.openxmlformats.org/drawingml/2006/main" prst="roundRect">
            <a:avLst>
              <a:gd name="adj" fmla="val 22857"/>
            </a:avLst>
          </a:prstGeom>
          <a:solidFill xmlns:a="http://schemas.openxmlformats.org/drawingml/2006/main">
            <a:srgbClr val="8F1D25"/>
          </a:solidFill>
          <a:ln xmlns:a="http://schemas.openxmlformats.org/drawingml/2006/main" w="9525">
            <a:solidFill>
              <a:srgbClr val="8F1D25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6C6E949-7525-43A1-9B3F-F3FDFF1E8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54864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0C24D"/>
                </a:solidFill>
              </a:defRPr>
            </a:pPr>
            <a:r>
              <a:rPr sz="1800" b="1">
                <a:solidFill>
                  <a:srgbClr val="F0C24D"/>
                </a:solidFill>
              </a:rPr>
              <a:t>涉密安全无纸化会议系统</a:t>
            </a:r>
          </a:p>
        </p:txBody>
      </p:sp>
    </p:spTree>
    <p:extLst>
      <p:ext uri="{BB962C8B-B14F-4D97-AF65-F5344CB8AC3E}">
        <p14:creationId xmlns:p14="http://schemas.microsoft.com/office/powerpoint/2010/main" val="194223182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2026-07-09T11:18:04.3040000Z</dcterms:created>
  <dcterms:modified xsi:type="dcterms:W3CDTF">2026-07-09T11:18:04.3040000Z</dcterms:modified>
</coreProperties>
</file>